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7" r:id="rId2"/>
    <p:sldId id="268" r:id="rId3"/>
    <p:sldId id="266" r:id="rId4"/>
    <p:sldId id="267" r:id="rId5"/>
    <p:sldId id="270" r:id="rId6"/>
    <p:sldId id="273" r:id="rId7"/>
    <p:sldId id="269" r:id="rId8"/>
    <p:sldId id="315" r:id="rId9"/>
    <p:sldId id="271" r:id="rId10"/>
    <p:sldId id="316" r:id="rId11"/>
    <p:sldId id="317" r:id="rId12"/>
    <p:sldId id="272" r:id="rId13"/>
    <p:sldId id="274" r:id="rId14"/>
    <p:sldId id="292" r:id="rId15"/>
    <p:sldId id="294" r:id="rId16"/>
    <p:sldId id="295" r:id="rId17"/>
    <p:sldId id="287" r:id="rId18"/>
    <p:sldId id="288" r:id="rId19"/>
    <p:sldId id="256" r:id="rId20"/>
    <p:sldId id="278" r:id="rId21"/>
    <p:sldId id="264" r:id="rId22"/>
    <p:sldId id="313" r:id="rId23"/>
    <p:sldId id="265" r:id="rId24"/>
    <p:sldId id="258" r:id="rId25"/>
    <p:sldId id="262" r:id="rId26"/>
    <p:sldId id="259" r:id="rId27"/>
    <p:sldId id="260" r:id="rId28"/>
    <p:sldId id="261" r:id="rId29"/>
    <p:sldId id="314" r:id="rId30"/>
    <p:sldId id="275" r:id="rId31"/>
    <p:sldId id="291" r:id="rId32"/>
    <p:sldId id="289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920" autoAdjust="0"/>
  </p:normalViewPr>
  <p:slideViewPr>
    <p:cSldViewPr snapToGrid="0">
      <p:cViewPr>
        <p:scale>
          <a:sx n="100" d="100"/>
          <a:sy n="100" d="100"/>
        </p:scale>
        <p:origin x="-2624" y="-6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FC45E-0630-4F3D-AB4B-2B5C119E0C41}" type="datetimeFigureOut">
              <a:rPr lang="fr-FR" smtClean="0"/>
              <a:t>16/09/15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98140-D408-4FB3-AFE3-70F0ECADDD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0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98140-D408-4FB3-AFE3-70F0ECADDD1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70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98140-D408-4FB3-AFE3-70F0ECADDD1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70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3C86-2536-48BA-A387-538070F41818}" type="datetimeFigureOut">
              <a:rPr lang="fr-FR" smtClean="0"/>
              <a:t>16/09/15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A791-9381-438C-91A3-934DBCB846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76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3C86-2536-48BA-A387-538070F41818}" type="datetimeFigureOut">
              <a:rPr lang="fr-FR" smtClean="0"/>
              <a:t>16/09/15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A791-9381-438C-91A3-934DBCB846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02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3C86-2536-48BA-A387-538070F41818}" type="datetimeFigureOut">
              <a:rPr lang="fr-FR" smtClean="0"/>
              <a:t>16/09/15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A791-9381-438C-91A3-934DBCB846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90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3C86-2536-48BA-A387-538070F41818}" type="datetimeFigureOut">
              <a:rPr lang="fr-FR" smtClean="0"/>
              <a:t>16/09/15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A791-9381-438C-91A3-934DBCB84654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1" y="0"/>
            <a:ext cx="1256218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1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3C86-2536-48BA-A387-538070F41818}" type="datetimeFigureOut">
              <a:rPr lang="fr-FR" smtClean="0"/>
              <a:t>16/09/15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A791-9381-438C-91A3-934DBCB846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38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3C86-2536-48BA-A387-538070F41818}" type="datetimeFigureOut">
              <a:rPr lang="fr-FR" smtClean="0"/>
              <a:t>16/09/15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A791-9381-438C-91A3-934DBCB846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07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3C86-2536-48BA-A387-538070F41818}" type="datetimeFigureOut">
              <a:rPr lang="fr-FR" smtClean="0"/>
              <a:t>16/09/15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A791-9381-438C-91A3-934DBCB846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16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3C86-2536-48BA-A387-538070F41818}" type="datetimeFigureOut">
              <a:rPr lang="fr-FR" smtClean="0"/>
              <a:t>16/09/15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A791-9381-438C-91A3-934DBCB846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27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3C86-2536-48BA-A387-538070F41818}" type="datetimeFigureOut">
              <a:rPr lang="fr-FR" smtClean="0"/>
              <a:t>16/09/15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A791-9381-438C-91A3-934DBCB846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30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3C86-2536-48BA-A387-538070F41818}" type="datetimeFigureOut">
              <a:rPr lang="fr-FR" smtClean="0"/>
              <a:t>16/09/15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A791-9381-438C-91A3-934DBCB846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07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3C86-2536-48BA-A387-538070F41818}" type="datetimeFigureOut">
              <a:rPr lang="fr-FR" smtClean="0"/>
              <a:t>16/09/15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A791-9381-438C-91A3-934DBCB846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9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63C86-2536-48BA-A387-538070F41818}" type="datetimeFigureOut">
              <a:rPr lang="fr-FR" smtClean="0"/>
              <a:t>16/09/15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A791-9381-438C-91A3-934DBCB846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95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10734"/>
            <a:ext cx="7772400" cy="372956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Financer une jeune pousse</a:t>
            </a:r>
            <a:br>
              <a:rPr lang="fr-FR" dirty="0" smtClean="0">
                <a:solidFill>
                  <a:srgbClr val="00B050"/>
                </a:solidFill>
              </a:rPr>
            </a:br>
            <a:r>
              <a:rPr lang="fr-FR" dirty="0">
                <a:solidFill>
                  <a:srgbClr val="00B050"/>
                </a:solidFill>
              </a:rPr>
              <a:t/>
            </a:r>
            <a:br>
              <a:rPr lang="fr-FR" dirty="0">
                <a:solidFill>
                  <a:srgbClr val="00B050"/>
                </a:solidFill>
              </a:rPr>
            </a:br>
            <a:r>
              <a:rPr lang="fr-FR" dirty="0" smtClean="0">
                <a:solidFill>
                  <a:srgbClr val="00B050"/>
                </a:solidFill>
              </a:rPr>
              <a:t/>
            </a:r>
            <a:br>
              <a:rPr lang="fr-FR" dirty="0" smtClean="0">
                <a:solidFill>
                  <a:srgbClr val="00B050"/>
                </a:solidFill>
              </a:rPr>
            </a:br>
            <a:r>
              <a:rPr lang="fr-FR" dirty="0" smtClean="0">
                <a:solidFill>
                  <a:srgbClr val="00B050"/>
                </a:solidFill>
              </a:rPr>
              <a:t>Rabat septembre 2015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3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668344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/>
              <a:t>Les principes de base du financement des </a:t>
            </a:r>
            <a:r>
              <a:rPr lang="fr-FR" i="1" dirty="0"/>
              <a:t>start-up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Une question fondamentale : l’entreprise utilise-telle des actifs avec un marché secondaire ?</a:t>
            </a:r>
          </a:p>
          <a:p>
            <a:endParaRPr lang="fr-FR" dirty="0"/>
          </a:p>
          <a:p>
            <a:r>
              <a:rPr lang="fr-FR" dirty="0" smtClean="0"/>
              <a:t>OUI : le recours à la dette est possible</a:t>
            </a:r>
          </a:p>
          <a:p>
            <a:pPr lvl="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4617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668344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/>
              <a:t>Les principes de base du financement des </a:t>
            </a:r>
            <a:r>
              <a:rPr lang="fr-FR" i="1" dirty="0"/>
              <a:t>start-up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Une question fondamentale : l’entreprise utilise-telle des actifs avec un marché secondaire ?</a:t>
            </a:r>
          </a:p>
          <a:p>
            <a:endParaRPr lang="fr-FR" dirty="0"/>
          </a:p>
          <a:p>
            <a:r>
              <a:rPr lang="fr-FR" dirty="0" smtClean="0"/>
              <a:t>OUI : le recours à la dette est possible</a:t>
            </a:r>
          </a:p>
          <a:p>
            <a:r>
              <a:rPr lang="fr-FR" dirty="0" smtClean="0"/>
              <a:t>NON : le recours aux capitaux propres s’impose</a:t>
            </a:r>
            <a:endParaRPr lang="fr-FR" dirty="0" smtClean="0"/>
          </a:p>
          <a:p>
            <a:pPr lvl="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4617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668344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Les principes de base du financement des </a:t>
            </a:r>
            <a:r>
              <a:rPr lang="fr-FR" i="1" dirty="0"/>
              <a:t>start-up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On a toujours besoin de capitaux propres dans une start-up !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3944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668344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Les principes de base du financement des </a:t>
            </a:r>
            <a:r>
              <a:rPr lang="fr-FR" i="1" dirty="0"/>
              <a:t>start-up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Un tour de financement ou plusieurs tours ?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9347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principes de base du financement des </a:t>
            </a:r>
            <a:r>
              <a:rPr lang="fr-FR" i="1" dirty="0"/>
              <a:t>start-up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1800"/>
            <a:ext cx="8229600" cy="4424363"/>
          </a:xfrm>
        </p:spPr>
        <p:txBody>
          <a:bodyPr>
            <a:normAutofit/>
          </a:bodyPr>
          <a:lstStyle/>
          <a:p>
            <a:r>
              <a:rPr lang="fr-FR" dirty="0" smtClean="0"/>
              <a:t>Un exemple fameux : Infonie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2654300"/>
            <a:ext cx="82804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6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principes de base du financement des </a:t>
            </a:r>
            <a:r>
              <a:rPr lang="fr-FR" i="1" dirty="0"/>
              <a:t>start-up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504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fr-FR" dirty="0"/>
              <a:t>Les principes de base de l’évaluation des </a:t>
            </a:r>
            <a:r>
              <a:rPr lang="fr-FR" i="1" dirty="0"/>
              <a:t>start-up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Un </a:t>
            </a:r>
            <a:r>
              <a:rPr lang="fr-FR" i="1" dirty="0" smtClean="0"/>
              <a:t>business plan </a:t>
            </a:r>
            <a:r>
              <a:rPr lang="fr-FR" dirty="0" smtClean="0"/>
              <a:t>sinon rien ?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73425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principes de base de l’évaluation des </a:t>
            </a:r>
            <a:r>
              <a:rPr lang="fr-FR" i="1" dirty="0"/>
              <a:t>start-up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82600" y="1930400"/>
            <a:ext cx="8166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La méthode du venture capital</a:t>
            </a:r>
            <a:endParaRPr lang="fr-FR" sz="3200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/>
          <a:srcRect t="-29286" b="-29286"/>
          <a:stretch>
            <a:fillRect/>
          </a:stretch>
        </p:blipFill>
        <p:spPr>
          <a:xfrm>
            <a:off x="431800" y="25908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07067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principes de base de l’évaluation des </a:t>
            </a:r>
            <a:r>
              <a:rPr lang="fr-FR" i="1" dirty="0"/>
              <a:t>start-up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Le K de Xavier </a:t>
            </a:r>
            <a:r>
              <a:rPr lang="fr-FR" dirty="0" err="1" smtClean="0"/>
              <a:t>Lazarus</a:t>
            </a:r>
            <a:endParaRPr lang="fr-FR" dirty="0" smtClean="0"/>
          </a:p>
          <a:p>
            <a:r>
              <a:rPr lang="fr-FR" dirty="0" smtClean="0"/>
              <a:t>K est le rapport de la valeur de la </a:t>
            </a:r>
            <a:r>
              <a:rPr lang="fr-FR" i="1" dirty="0" smtClean="0"/>
              <a:t>start-up </a:t>
            </a:r>
            <a:r>
              <a:rPr lang="fr-FR" dirty="0" smtClean="0"/>
              <a:t>sur le montant des fonds qu’elle veut lever</a:t>
            </a:r>
          </a:p>
          <a:p>
            <a:r>
              <a:rPr lang="fr-FR" dirty="0"/>
              <a:t> </a:t>
            </a:r>
            <a:r>
              <a:rPr lang="fr-FR" dirty="0" smtClean="0"/>
              <a:t>k = 1 +epsilon : période de crise, dilution 49 %</a:t>
            </a:r>
          </a:p>
          <a:p>
            <a:r>
              <a:rPr lang="fr-FR" dirty="0" smtClean="0"/>
              <a:t>2 &gt; k &lt; 3 : période normale, dilution de 25 à 33 %</a:t>
            </a:r>
          </a:p>
          <a:p>
            <a:r>
              <a:rPr lang="fr-FR" dirty="0" smtClean="0"/>
              <a:t>k &gt; 4 : période de bulle, dilution &lt; 20%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30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10734"/>
            <a:ext cx="7772400" cy="1769534"/>
          </a:xfrm>
        </p:spPr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Le </a:t>
            </a:r>
            <a:r>
              <a:rPr lang="fr-FR" dirty="0" err="1" smtClean="0">
                <a:solidFill>
                  <a:srgbClr val="00B050"/>
                </a:solidFill>
              </a:rPr>
              <a:t>crowdfunding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06" y="3396942"/>
            <a:ext cx="2182220" cy="288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75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668344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Financer une jeune pousse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1 - Les caractéristiques des jeunes pousses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8644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crowdfunding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« Financement par la foule </a:t>
            </a:r>
            <a:r>
              <a:rPr lang="fr-FR" dirty="0" smtClean="0"/>
              <a:t>» - Financement </a:t>
            </a:r>
            <a:r>
              <a:rPr lang="fr-FR" dirty="0"/>
              <a:t>participatif </a:t>
            </a:r>
            <a:r>
              <a:rPr lang="fr-FR" dirty="0" smtClean="0"/>
              <a:t>: Financement </a:t>
            </a:r>
            <a:r>
              <a:rPr lang="fr-FR" dirty="0"/>
              <a:t>par collecte de fonds auprès d’un large public grâce à des plateformes internet qui proposent aux investisseurs une multitude de projets.</a:t>
            </a:r>
          </a:p>
          <a:p>
            <a:endParaRPr lang="fr-FR" dirty="0"/>
          </a:p>
          <a:p>
            <a:r>
              <a:rPr lang="fr-FR" dirty="0"/>
              <a:t>Historique</a:t>
            </a:r>
          </a:p>
          <a:p>
            <a:pPr lvl="1"/>
            <a:r>
              <a:rPr lang="fr-FR" dirty="0" smtClean="0"/>
              <a:t>Statue </a:t>
            </a:r>
            <a:r>
              <a:rPr lang="fr-FR" dirty="0"/>
              <a:t>de la </a:t>
            </a:r>
            <a:r>
              <a:rPr lang="fr-FR" dirty="0" smtClean="0"/>
              <a:t>Liberté</a:t>
            </a:r>
            <a:r>
              <a:rPr lang="fr-FR" dirty="0"/>
              <a:t>, 1884</a:t>
            </a:r>
          </a:p>
          <a:p>
            <a:pPr lvl="1"/>
            <a:r>
              <a:rPr lang="fr-FR" dirty="0" err="1"/>
              <a:t>Shadows</a:t>
            </a:r>
            <a:r>
              <a:rPr lang="fr-FR" dirty="0"/>
              <a:t>, J. Cassavetes, 1958</a:t>
            </a:r>
          </a:p>
          <a:p>
            <a:pPr lvl="1"/>
            <a:r>
              <a:rPr lang="fr-FR" dirty="0"/>
              <a:t>Libération, 1975</a:t>
            </a:r>
          </a:p>
          <a:p>
            <a:pPr lvl="1"/>
            <a:r>
              <a:rPr lang="fr-FR" dirty="0"/>
              <a:t>Premières plateformes Internet, 2008 </a:t>
            </a:r>
          </a:p>
          <a:p>
            <a:pPr lvl="1"/>
            <a:r>
              <a:rPr lang="fr-FR" dirty="0" err="1"/>
              <a:t>Babeldoor</a:t>
            </a:r>
            <a:r>
              <a:rPr lang="fr-FR" dirty="0"/>
              <a:t>, </a:t>
            </a:r>
            <a:r>
              <a:rPr lang="fr-FR" dirty="0" err="1"/>
              <a:t>My</a:t>
            </a:r>
            <a:r>
              <a:rPr lang="fr-FR" dirty="0"/>
              <a:t> major </a:t>
            </a:r>
            <a:r>
              <a:rPr lang="fr-FR" dirty="0" err="1"/>
              <a:t>company</a:t>
            </a:r>
            <a:r>
              <a:rPr lang="fr-FR" dirty="0"/>
              <a:t>, </a:t>
            </a:r>
            <a:r>
              <a:rPr lang="fr-FR" dirty="0" err="1"/>
              <a:t>Kisskissbankbank</a:t>
            </a:r>
            <a:endParaRPr lang="fr-FR" dirty="0"/>
          </a:p>
          <a:p>
            <a:endParaRPr lang="fr-FR" dirty="0"/>
          </a:p>
          <a:p>
            <a:r>
              <a:rPr lang="fr-FR" dirty="0"/>
              <a:t>  Un mode alternatif de financement</a:t>
            </a:r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479" y="3133947"/>
            <a:ext cx="2376264" cy="158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2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crowdfunding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Dans le </a:t>
            </a:r>
            <a:r>
              <a:rPr lang="fr-FR" dirty="0" smtClean="0"/>
              <a:t>monde : 34 Md$ en 2015 ?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2590800"/>
            <a:ext cx="7239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0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crowdfunding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Dans le </a:t>
            </a:r>
            <a:r>
              <a:rPr lang="fr-FR" dirty="0" smtClean="0"/>
              <a:t>monde : 34 Md$ en 2015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2755900"/>
            <a:ext cx="5067300" cy="3340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47752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7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crowdfunding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665663"/>
          </a:xfrm>
        </p:spPr>
        <p:txBody>
          <a:bodyPr/>
          <a:lstStyle/>
          <a:p>
            <a:r>
              <a:rPr lang="fr-FR" dirty="0" smtClean="0"/>
              <a:t>En </a:t>
            </a:r>
            <a:r>
              <a:rPr lang="fr-FR" dirty="0" smtClean="0"/>
              <a:t>Europe : 2,920 Md€ (+ 144 %) levé en 2014</a:t>
            </a:r>
          </a:p>
          <a:p>
            <a:r>
              <a:rPr lang="fr-FR" dirty="0" smtClean="0"/>
              <a:t>7 Md€ en 2015 ?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2688414"/>
            <a:ext cx="6654800" cy="41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0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7797" y="4299046"/>
            <a:ext cx="7997588" cy="15149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crowdfunding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types de </a:t>
            </a:r>
            <a:r>
              <a:rPr lang="fr-FR" dirty="0" err="1" smtClean="0"/>
              <a:t>crowdfunding</a:t>
            </a:r>
            <a:endParaRPr lang="fr-FR" dirty="0" smtClean="0"/>
          </a:p>
          <a:p>
            <a:pPr lvl="1">
              <a:spcAft>
                <a:spcPts val="1800"/>
              </a:spcAft>
            </a:pPr>
            <a:r>
              <a:rPr lang="fr-FR" dirty="0" smtClean="0"/>
              <a:t>Don</a:t>
            </a:r>
          </a:p>
          <a:p>
            <a:pPr lvl="1">
              <a:spcAft>
                <a:spcPts val="1800"/>
              </a:spcAft>
            </a:pPr>
            <a:r>
              <a:rPr lang="fr-FR" dirty="0" smtClean="0"/>
              <a:t>Don avec contrepartie</a:t>
            </a:r>
          </a:p>
          <a:p>
            <a:pPr lvl="1">
              <a:spcAft>
                <a:spcPts val="1800"/>
              </a:spcAft>
            </a:pPr>
            <a:r>
              <a:rPr lang="fr-FR" dirty="0" smtClean="0"/>
              <a:t>Prêt sans intérêt</a:t>
            </a:r>
          </a:p>
          <a:p>
            <a:pPr lvl="1">
              <a:spcAft>
                <a:spcPts val="1800"/>
              </a:spcAft>
            </a:pPr>
            <a:r>
              <a:rPr lang="fr-FR" dirty="0" smtClean="0"/>
              <a:t>Prêt avec intérêt</a:t>
            </a:r>
          </a:p>
          <a:p>
            <a:pPr lvl="1">
              <a:spcAft>
                <a:spcPts val="1800"/>
              </a:spcAft>
            </a:pPr>
            <a:r>
              <a:rPr lang="fr-FR" dirty="0" smtClean="0"/>
              <a:t>Capitaux propres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213444" y="2695910"/>
            <a:ext cx="3138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/>
              <a:t>Hors de la sphère financière</a:t>
            </a:r>
            <a:endParaRPr lang="fr-FR" sz="32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5213444" y="4299046"/>
            <a:ext cx="3411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/>
              <a:t>Particuliers et PME</a:t>
            </a:r>
            <a:endParaRPr lang="fr-FR" sz="32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5213443" y="5199799"/>
            <a:ext cx="3411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/>
              <a:t>Start-up et PME</a:t>
            </a:r>
            <a:endParaRPr lang="fr-FR" sz="3200" i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27797" y="2183642"/>
            <a:ext cx="7997588" cy="2006221"/>
          </a:xfrm>
          <a:prstGeom prst="roundRect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crowdfunding</a:t>
            </a:r>
            <a:r>
              <a:rPr lang="fr-FR" dirty="0" smtClean="0"/>
              <a:t> de pr</a:t>
            </a:r>
            <a:r>
              <a:rPr lang="fr-FR" dirty="0" smtClean="0"/>
              <a:t>êts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Le prêt rémunéré</a:t>
            </a:r>
          </a:p>
          <a:p>
            <a:pPr lvl="1">
              <a:spcAft>
                <a:spcPts val="1800"/>
              </a:spcAft>
            </a:pPr>
            <a:r>
              <a:rPr lang="fr-FR" dirty="0" smtClean="0"/>
              <a:t>Souvent contraint </a:t>
            </a:r>
            <a:r>
              <a:rPr lang="fr-FR" dirty="0" smtClean="0"/>
              <a:t>par la réglementation bancaire</a:t>
            </a:r>
          </a:p>
          <a:p>
            <a:pPr lvl="1">
              <a:spcAft>
                <a:spcPts val="1800"/>
              </a:spcAft>
            </a:pPr>
            <a:r>
              <a:rPr lang="fr-FR" dirty="0" smtClean="0"/>
              <a:t>Des cadres légaux ad-hoc définis</a:t>
            </a:r>
          </a:p>
          <a:p>
            <a:pPr lvl="1">
              <a:spcAft>
                <a:spcPts val="1800"/>
              </a:spcAft>
            </a:pPr>
            <a:r>
              <a:rPr lang="fr-FR" dirty="0"/>
              <a:t>Prêt direct de l’internaute par bons de caisse nominatifs</a:t>
            </a:r>
          </a:p>
          <a:p>
            <a:pPr lvl="1">
              <a:spcAft>
                <a:spcPts val="1800"/>
              </a:spcAft>
            </a:pPr>
            <a:r>
              <a:rPr lang="fr-FR" dirty="0"/>
              <a:t>Commission 3% du montant emprunté + 1%  du capital restant dû</a:t>
            </a:r>
          </a:p>
          <a:p>
            <a:pPr>
              <a:spcAft>
                <a:spcPts val="1800"/>
              </a:spcAft>
            </a:pPr>
            <a:r>
              <a:rPr lang="fr-FR" dirty="0"/>
              <a:t>Un réel intérêt par rapport aux </a:t>
            </a:r>
            <a:r>
              <a:rPr lang="fr-FR" dirty="0" smtClean="0"/>
              <a:t>banques ? </a:t>
            </a:r>
            <a:r>
              <a:rPr lang="fr-FR" dirty="0"/>
              <a:t>Responsabilité de la plateforme?</a:t>
            </a:r>
          </a:p>
          <a:p>
            <a:pPr lvl="1">
              <a:spcAft>
                <a:spcPts val="1800"/>
              </a:spcAft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8037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crowdfunding</a:t>
            </a:r>
            <a:r>
              <a:rPr lang="fr-FR" dirty="0" smtClean="0"/>
              <a:t> d’actions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 processus de levée de fonds </a:t>
            </a:r>
          </a:p>
          <a:p>
            <a:pPr lvl="1">
              <a:spcAft>
                <a:spcPts val="1800"/>
              </a:spcAft>
            </a:pPr>
            <a:r>
              <a:rPr lang="fr-FR" dirty="0" smtClean="0"/>
              <a:t>Revue du dossier par la plateforme + possible appréciation par la communauté</a:t>
            </a:r>
          </a:p>
          <a:p>
            <a:pPr lvl="1">
              <a:spcAft>
                <a:spcPts val="1800"/>
              </a:spcAft>
            </a:pPr>
            <a:r>
              <a:rPr lang="fr-FR" dirty="0" smtClean="0"/>
              <a:t>Due Diligence</a:t>
            </a:r>
          </a:p>
          <a:p>
            <a:pPr lvl="1">
              <a:spcAft>
                <a:spcPts val="1800"/>
              </a:spcAft>
            </a:pPr>
            <a:r>
              <a:rPr lang="fr-FR" dirty="0" smtClean="0"/>
              <a:t>Levée de fonds</a:t>
            </a:r>
          </a:p>
          <a:p>
            <a:pPr lvl="1">
              <a:spcAft>
                <a:spcPts val="1800"/>
              </a:spcAft>
            </a:pPr>
            <a:endParaRPr lang="fr-FR" dirty="0"/>
          </a:p>
          <a:p>
            <a:pPr marL="457200" lvl="1" indent="0">
              <a:spcAft>
                <a:spcPts val="1800"/>
              </a:spcAft>
              <a:buNone/>
            </a:pPr>
            <a:r>
              <a:rPr lang="fr-FR" dirty="0" smtClean="0"/>
              <a:t>En moyenne 3 mois au total</a:t>
            </a:r>
          </a:p>
          <a:p>
            <a:pPr lvl="1">
              <a:spcAft>
                <a:spcPts val="1800"/>
              </a:spcAft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2699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crowdfunding</a:t>
            </a:r>
            <a:r>
              <a:rPr lang="fr-FR" dirty="0" smtClean="0"/>
              <a:t> d’actions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 coût</a:t>
            </a:r>
          </a:p>
          <a:p>
            <a:pPr lvl="1">
              <a:spcAft>
                <a:spcPts val="1800"/>
              </a:spcAft>
            </a:pPr>
            <a:r>
              <a:rPr lang="fr-FR" dirty="0" smtClean="0"/>
              <a:t>Frais fixes d’étude du dossier (de l’ordre de </a:t>
            </a:r>
            <a:r>
              <a:rPr lang="fr-FR" dirty="0" err="1" smtClean="0"/>
              <a:t>qq</a:t>
            </a:r>
            <a:r>
              <a:rPr lang="fr-FR" dirty="0" smtClean="0"/>
              <a:t> K€)</a:t>
            </a:r>
          </a:p>
          <a:p>
            <a:pPr lvl="1">
              <a:spcAft>
                <a:spcPts val="1800"/>
              </a:spcAft>
            </a:pPr>
            <a:r>
              <a:rPr lang="fr-FR" dirty="0" smtClean="0"/>
              <a:t>% des fonds levés (5-12%)</a:t>
            </a:r>
          </a:p>
          <a:p>
            <a:pPr lvl="1">
              <a:spcAft>
                <a:spcPts val="1800"/>
              </a:spcAft>
            </a:pPr>
            <a:r>
              <a:rPr lang="fr-FR" dirty="0" smtClean="0"/>
              <a:t>Frais fixes de levée de fonds (</a:t>
            </a:r>
            <a:r>
              <a:rPr lang="fr-FR" dirty="0" err="1" smtClean="0"/>
              <a:t>qq</a:t>
            </a:r>
            <a:r>
              <a:rPr lang="fr-FR" dirty="0" smtClean="0"/>
              <a:t> k€)</a:t>
            </a:r>
          </a:p>
          <a:p>
            <a:pPr lvl="1">
              <a:spcAft>
                <a:spcPts val="1800"/>
              </a:spcAft>
            </a:pPr>
            <a:endParaRPr lang="fr-FR" dirty="0" smtClean="0"/>
          </a:p>
          <a:p>
            <a:pPr lvl="1">
              <a:spcAft>
                <a:spcPts val="1800"/>
              </a:spcAft>
            </a:pPr>
            <a:r>
              <a:rPr lang="fr-FR" dirty="0" smtClean="0"/>
              <a:t>Des services annexes proposés (aide à la préparation du dossier, business plan, …)</a:t>
            </a:r>
          </a:p>
          <a:p>
            <a:pPr lvl="1">
              <a:spcAft>
                <a:spcPts val="1800"/>
              </a:spcAft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4382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crowdfunding</a:t>
            </a:r>
            <a:r>
              <a:rPr lang="fr-FR" dirty="0" smtClean="0"/>
              <a:t> d’actions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Les entreprises visées</a:t>
            </a:r>
          </a:p>
          <a:p>
            <a:pPr lvl="1">
              <a:spcAft>
                <a:spcPts val="1800"/>
              </a:spcAft>
            </a:pPr>
            <a:r>
              <a:rPr lang="fr-FR" dirty="0" smtClean="0"/>
              <a:t>PME</a:t>
            </a:r>
          </a:p>
          <a:p>
            <a:pPr lvl="2">
              <a:spcAft>
                <a:spcPts val="1800"/>
              </a:spcAft>
            </a:pPr>
            <a:r>
              <a:rPr lang="fr-FR" dirty="0" smtClean="0"/>
              <a:t>Projet de développement, d’internationalisation</a:t>
            </a:r>
          </a:p>
          <a:p>
            <a:pPr lvl="1">
              <a:spcAft>
                <a:spcPts val="1800"/>
              </a:spcAft>
            </a:pPr>
            <a:r>
              <a:rPr lang="fr-FR" dirty="0" smtClean="0"/>
              <a:t>Start-ups</a:t>
            </a:r>
          </a:p>
          <a:p>
            <a:pPr lvl="2">
              <a:spcAft>
                <a:spcPts val="1800"/>
              </a:spcAft>
            </a:pPr>
            <a:r>
              <a:rPr lang="fr-FR" dirty="0" smtClean="0"/>
              <a:t>Suivant les plateformes, exigence d’activité ou de validation du business model ou non</a:t>
            </a:r>
          </a:p>
          <a:p>
            <a:pPr lvl="1">
              <a:spcAft>
                <a:spcPts val="1800"/>
              </a:spcAft>
            </a:pPr>
            <a:endParaRPr lang="fr-FR" dirty="0"/>
          </a:p>
          <a:p>
            <a:pPr lvl="1">
              <a:spcAft>
                <a:spcPts val="1800"/>
              </a:spcAft>
            </a:pPr>
            <a:r>
              <a:rPr lang="fr-FR" dirty="0" smtClean="0"/>
              <a:t>Importance de l’équipe</a:t>
            </a:r>
          </a:p>
          <a:p>
            <a:pPr lvl="1">
              <a:spcAft>
                <a:spcPts val="1800"/>
              </a:spcAft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601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crowdfunding</a:t>
            </a:r>
            <a:r>
              <a:rPr lang="fr-FR" dirty="0" smtClean="0"/>
              <a:t> d’actions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Intérêt des plateformes de capitaux propres</a:t>
            </a:r>
          </a:p>
          <a:p>
            <a:pPr lvl="1"/>
            <a:r>
              <a:rPr lang="fr-FR" dirty="0" smtClean="0"/>
              <a:t>Une nouvelle poche de financement </a:t>
            </a:r>
          </a:p>
          <a:p>
            <a:pPr lvl="1"/>
            <a:r>
              <a:rPr lang="fr-FR" dirty="0" smtClean="0"/>
              <a:t>De vrais capitaux propres </a:t>
            </a:r>
          </a:p>
          <a:p>
            <a:pPr lvl="1"/>
            <a:r>
              <a:rPr lang="fr-FR" dirty="0"/>
              <a:t>Q</a:t>
            </a:r>
            <a:r>
              <a:rPr lang="fr-FR" dirty="0" smtClean="0"/>
              <a:t>uelques centaines de milliers d’euros</a:t>
            </a:r>
          </a:p>
          <a:p>
            <a:pPr lvl="1"/>
            <a:r>
              <a:rPr lang="fr-FR" dirty="0" smtClean="0"/>
              <a:t>S’ajoute au </a:t>
            </a:r>
            <a:r>
              <a:rPr lang="fr-FR" i="1" dirty="0" smtClean="0"/>
              <a:t>love money </a:t>
            </a:r>
            <a:r>
              <a:rPr lang="fr-FR" dirty="0" smtClean="0"/>
              <a:t>et aux  </a:t>
            </a:r>
            <a:r>
              <a:rPr lang="fr-FR" i="1" dirty="0" smtClean="0"/>
              <a:t>business </a:t>
            </a:r>
            <a:r>
              <a:rPr lang="fr-FR" i="1" dirty="0" err="1" smtClean="0"/>
              <a:t>angels</a:t>
            </a:r>
            <a:endParaRPr lang="fr-FR" i="1" dirty="0" smtClean="0"/>
          </a:p>
          <a:p>
            <a:pPr lvl="1"/>
            <a:r>
              <a:rPr lang="fr-FR" dirty="0" smtClean="0"/>
              <a:t>Outre un intérêt financier, </a:t>
            </a:r>
          </a:p>
          <a:p>
            <a:pPr lvl="2"/>
            <a:r>
              <a:rPr lang="fr-FR" dirty="0" smtClean="0"/>
              <a:t>Tester l’intérêt pour un métier/concept</a:t>
            </a:r>
          </a:p>
          <a:p>
            <a:pPr lvl="2"/>
            <a:r>
              <a:rPr lang="fr-FR" dirty="0" smtClean="0"/>
              <a:t>Accroitre la notoriété du produit</a:t>
            </a:r>
          </a:p>
          <a:p>
            <a:pPr lvl="2"/>
            <a:r>
              <a:rPr lang="fr-FR" dirty="0" smtClean="0"/>
              <a:t>Se préparer à l’entrée </a:t>
            </a:r>
            <a:r>
              <a:rPr lang="fr-FR" dirty="0" smtClean="0"/>
              <a:t>en Bourse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8657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668344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Un taux d’échec très élevé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rcRect t="2892" b="2892"/>
          <a:stretch>
            <a:fillRect/>
          </a:stretch>
        </p:blipFill>
        <p:spPr>
          <a:xfrm>
            <a:off x="457200" y="1854200"/>
            <a:ext cx="8229600" cy="4271963"/>
          </a:xfrm>
        </p:spPr>
      </p:pic>
      <p:sp>
        <p:nvSpPr>
          <p:cNvPr id="6" name="ZoneTexte 5"/>
          <p:cNvSpPr txBox="1"/>
          <p:nvPr/>
        </p:nvSpPr>
        <p:spPr>
          <a:xfrm>
            <a:off x="2095500" y="6451600"/>
            <a:ext cx="492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Université du Tennessee,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612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crowdfunding</a:t>
            </a:r>
            <a:r>
              <a:rPr lang="fr-FR" dirty="0" smtClean="0"/>
              <a:t> d’actions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4926" r="49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02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1956" y="300038"/>
            <a:ext cx="7211144" cy="1143000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crowdfunding</a:t>
            </a:r>
            <a:r>
              <a:rPr lang="fr-FR" dirty="0" smtClean="0"/>
              <a:t> d’actions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Pour l’investisseur</a:t>
            </a:r>
          </a:p>
          <a:p>
            <a:pPr lvl="1"/>
            <a:r>
              <a:rPr lang="fr-FR" dirty="0" smtClean="0"/>
              <a:t>Accès à une poche de marché jusqu’ici réservée aux professionnels ou </a:t>
            </a:r>
            <a:r>
              <a:rPr lang="fr-FR" dirty="0" err="1" smtClean="0"/>
              <a:t>intermédiée</a:t>
            </a:r>
            <a:r>
              <a:rPr lang="fr-FR" dirty="0" smtClean="0"/>
              <a:t> </a:t>
            </a:r>
            <a:r>
              <a:rPr lang="fr-FR" dirty="0" smtClean="0"/>
              <a:t>(fonds spécialisés)</a:t>
            </a:r>
            <a:endParaRPr lang="fr-FR" dirty="0" smtClean="0"/>
          </a:p>
          <a:p>
            <a:pPr lvl="2"/>
            <a:r>
              <a:rPr lang="fr-FR" dirty="0" smtClean="0"/>
              <a:t>Couple risque/rentabilité spécifique</a:t>
            </a:r>
          </a:p>
          <a:p>
            <a:pPr lvl="2"/>
            <a:r>
              <a:rPr lang="fr-FR" dirty="0" smtClean="0"/>
              <a:t>Diversification</a:t>
            </a:r>
          </a:p>
          <a:p>
            <a:pPr lvl="1"/>
            <a:r>
              <a:rPr lang="fr-FR" dirty="0" smtClean="0"/>
              <a:t>Aider à l’innovation (au-delà de l’aspect financier)</a:t>
            </a:r>
          </a:p>
          <a:p>
            <a:pPr lvl="1"/>
            <a:r>
              <a:rPr lang="fr-FR" dirty="0" smtClean="0"/>
              <a:t>Intérêt fiscal</a:t>
            </a:r>
          </a:p>
          <a:p>
            <a:endParaRPr lang="fr-FR" dirty="0" smtClean="0"/>
          </a:p>
          <a:p>
            <a:r>
              <a:rPr lang="fr-FR" dirty="0" smtClean="0"/>
              <a:t>Le risque très important est il bien apprécié par l’investisseur?</a:t>
            </a:r>
          </a:p>
        </p:txBody>
      </p:sp>
    </p:spTree>
    <p:extLst>
      <p:ext uri="{BB962C8B-B14F-4D97-AF65-F5344CB8AC3E}">
        <p14:creationId xmlns:p14="http://schemas.microsoft.com/office/powerpoint/2010/main" val="303894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aller plus loin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00" y="1600200"/>
            <a:ext cx="8940800" cy="4525963"/>
          </a:xfrm>
        </p:spPr>
        <p:txBody>
          <a:bodyPr>
            <a:normAutofit fontScale="92500"/>
          </a:bodyPr>
          <a:lstStyle/>
          <a:p>
            <a:endParaRPr lang="fr-FR" dirty="0" smtClean="0"/>
          </a:p>
          <a:p>
            <a:r>
              <a:rPr lang="fr-FR" dirty="0" smtClean="0"/>
              <a:t>Le chapitre 44 du </a:t>
            </a:r>
            <a:r>
              <a:rPr lang="fr-FR" dirty="0" err="1" smtClean="0"/>
              <a:t>Vernimmen</a:t>
            </a:r>
            <a:r>
              <a:rPr lang="fr-FR" dirty="0" smtClean="0"/>
              <a:t> 2016</a:t>
            </a:r>
          </a:p>
          <a:p>
            <a:r>
              <a:rPr lang="fr-FR" dirty="0" smtClean="0"/>
              <a:t>La lettre </a:t>
            </a:r>
            <a:r>
              <a:rPr lang="fr-FR" dirty="0" err="1" smtClean="0"/>
              <a:t>Vernimmen.net</a:t>
            </a:r>
            <a:r>
              <a:rPr lang="fr-FR" dirty="0" smtClean="0"/>
              <a:t> n° 121 janvier 2014</a:t>
            </a:r>
          </a:p>
          <a:p>
            <a:endParaRPr lang="fr-FR" dirty="0"/>
          </a:p>
          <a:p>
            <a:r>
              <a:rPr lang="fr-FR" dirty="0" smtClean="0"/>
              <a:t>Ecouter maintenant </a:t>
            </a:r>
            <a:r>
              <a:rPr lang="fr-FR" dirty="0" err="1" smtClean="0"/>
              <a:t>Ghassan</a:t>
            </a:r>
            <a:r>
              <a:rPr lang="fr-FR" dirty="0" smtClean="0"/>
              <a:t> Rachid !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Cette présentation est </a:t>
            </a:r>
            <a:r>
              <a:rPr lang="fr-FR" dirty="0" smtClean="0"/>
              <a:t>disponible </a:t>
            </a:r>
            <a:r>
              <a:rPr lang="fr-FR" dirty="0"/>
              <a:t>sur </a:t>
            </a:r>
            <a:r>
              <a:rPr lang="fr-FR" dirty="0" err="1" smtClean="0"/>
              <a:t>vernimmen.net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293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668344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Un r</a:t>
            </a:r>
            <a:r>
              <a:rPr lang="fr-FR" dirty="0" smtClean="0"/>
              <a:t>ôle crucial du fondateur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33500" y="1524001"/>
            <a:ext cx="7518400" cy="594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sz="3200" dirty="0" smtClean="0"/>
              <a:t>Un individu ou un groupe d’individus</a:t>
            </a:r>
          </a:p>
          <a:p>
            <a:pPr marL="285750" indent="-285750">
              <a:buFont typeface="Arial"/>
              <a:buChar char="•"/>
            </a:pPr>
            <a:endParaRPr lang="fr-FR" sz="3200" dirty="0"/>
          </a:p>
          <a:p>
            <a:pPr marL="285750" indent="-285750">
              <a:buFont typeface="Arial"/>
              <a:buChar char="•"/>
            </a:pPr>
            <a:r>
              <a:rPr lang="fr-FR" sz="3200" dirty="0" smtClean="0"/>
              <a:t>Un comportement à l’opposé de celui d’un financier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07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66834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nécessité d’un financement externe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78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66834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 r</a:t>
            </a:r>
            <a:r>
              <a:rPr lang="fr-FR" dirty="0" smtClean="0"/>
              <a:t>ôle plus actif des investisseurs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Face au risque le dirigeant a besoin d’appui</a:t>
            </a:r>
          </a:p>
          <a:p>
            <a:endParaRPr lang="fr-FR" dirty="0"/>
          </a:p>
          <a:p>
            <a:r>
              <a:rPr lang="fr-FR" dirty="0" smtClean="0"/>
              <a:t>Face au risque les investisseurs veulent </a:t>
            </a:r>
            <a:r>
              <a:rPr lang="fr-FR" dirty="0" smtClean="0"/>
              <a:t>être plus présents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5103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66834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valorisation hautement volatile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5525" r="-5525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95991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66834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Financer une jeune pousse</a:t>
            </a:r>
            <a:br>
              <a:rPr lang="fr-FR" dirty="0" smtClean="0"/>
            </a:b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pPr marL="0" indent="0">
              <a:buNone/>
            </a:pPr>
            <a:r>
              <a:rPr lang="fr-FR" dirty="0"/>
              <a:t>2</a:t>
            </a:r>
            <a:r>
              <a:rPr lang="fr-FR" dirty="0" smtClean="0"/>
              <a:t> - Les principes de base du financement des </a:t>
            </a:r>
            <a:r>
              <a:rPr lang="fr-FR" i="1" dirty="0" smtClean="0"/>
              <a:t>start-up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347194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668344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Les principes de base du financement des </a:t>
            </a:r>
            <a:r>
              <a:rPr lang="fr-FR" i="1" dirty="0"/>
              <a:t>start-up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Une question fondamentale : l’entreprise utilise-telle des actifs avec un marché secondaire ?</a:t>
            </a:r>
          </a:p>
          <a:p>
            <a:endParaRPr lang="fr-FR" dirty="0"/>
          </a:p>
          <a:p>
            <a:pPr lvl="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9678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764</Words>
  <Application>Microsoft Macintosh PowerPoint</Application>
  <PresentationFormat>Présentation à l'écran (4:3)</PresentationFormat>
  <Paragraphs>157</Paragraphs>
  <Slides>32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Financer une jeune pousse   Rabat septembre 2015</vt:lpstr>
      <vt:lpstr>Financer une jeune pousse</vt:lpstr>
      <vt:lpstr>Un taux d’échec très élevé</vt:lpstr>
      <vt:lpstr>Un rôle crucial du fondateur</vt:lpstr>
      <vt:lpstr>La nécessité d’un financement externe</vt:lpstr>
      <vt:lpstr>Un rôle plus actif des investisseurs</vt:lpstr>
      <vt:lpstr>Une valorisation hautement volatile</vt:lpstr>
      <vt:lpstr>Financer une jeune pousse </vt:lpstr>
      <vt:lpstr>Les principes de base du financement des start-up</vt:lpstr>
      <vt:lpstr>Les principes de base du financement des start-up</vt:lpstr>
      <vt:lpstr>Les principes de base du financement des start-up</vt:lpstr>
      <vt:lpstr>Les principes de base du financement des start-up</vt:lpstr>
      <vt:lpstr>Les principes de base du financement des start-up</vt:lpstr>
      <vt:lpstr>Les principes de base du financement des start-up</vt:lpstr>
      <vt:lpstr>Les principes de base du financement des start-up</vt:lpstr>
      <vt:lpstr>Les principes de base de l’évaluation des start-up</vt:lpstr>
      <vt:lpstr>Les principes de base de l’évaluation des start-up</vt:lpstr>
      <vt:lpstr>Les principes de base de l’évaluation des start-up</vt:lpstr>
      <vt:lpstr>Le crowdfunding</vt:lpstr>
      <vt:lpstr>Le crowdfunding</vt:lpstr>
      <vt:lpstr>Le crowdfunding</vt:lpstr>
      <vt:lpstr>Le crowdfunding</vt:lpstr>
      <vt:lpstr>Le crowdfunding</vt:lpstr>
      <vt:lpstr>Le crowdfunding</vt:lpstr>
      <vt:lpstr>Le crowdfunding de prêts</vt:lpstr>
      <vt:lpstr>Le crowdfunding d’actions</vt:lpstr>
      <vt:lpstr>Le crowdfunding d’actions</vt:lpstr>
      <vt:lpstr>Le crowdfunding d’actions</vt:lpstr>
      <vt:lpstr>Le crowdfunding d’actions</vt:lpstr>
      <vt:lpstr>Le crowdfunding d’actions</vt:lpstr>
      <vt:lpstr>Le crowdfunding d’actions</vt:lpstr>
      <vt:lpstr>Pour aller plus loin</vt:lpstr>
    </vt:vector>
  </TitlesOfParts>
  <Company>ALSTOM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Vernimmen 2015</dc:title>
  <dc:creator>LE-FUR Yann</dc:creator>
  <cp:lastModifiedBy>pascal quiry</cp:lastModifiedBy>
  <cp:revision>77</cp:revision>
  <dcterms:created xsi:type="dcterms:W3CDTF">2014-09-19T13:49:26Z</dcterms:created>
  <dcterms:modified xsi:type="dcterms:W3CDTF">2015-09-16T17:23:29Z</dcterms:modified>
</cp:coreProperties>
</file>